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 userDrawn="1">
          <p15:clr>
            <a:srgbClr val="A4A3A4"/>
          </p15:clr>
        </p15:guide>
        <p15:guide id="2" pos="62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81C4"/>
    <a:srgbClr val="FFB201"/>
    <a:srgbClr val="03ADEB"/>
    <a:srgbClr val="000000"/>
    <a:srgbClr val="FFC3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32"/>
    <p:restoredTop sz="94682"/>
  </p:normalViewPr>
  <p:slideViewPr>
    <p:cSldViewPr snapToGrid="0" snapToObjects="1">
      <p:cViewPr>
        <p:scale>
          <a:sx n="214" d="100"/>
          <a:sy n="214" d="100"/>
        </p:scale>
        <p:origin x="-9738" y="-1935"/>
      </p:cViewPr>
      <p:guideLst>
        <p:guide orient="horz" pos="864"/>
        <p:guide pos="62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2408-7564-2044-804D-C479F42FD1D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B2F5-CF7A-434C-99DF-F34FD9C9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7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2408-7564-2044-804D-C479F42FD1D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B2F5-CF7A-434C-99DF-F34FD9C9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7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2408-7564-2044-804D-C479F42FD1D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B2F5-CF7A-434C-99DF-F34FD9C9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1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2408-7564-2044-804D-C479F42FD1D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B2F5-CF7A-434C-99DF-F34FD9C9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4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2408-7564-2044-804D-C479F42FD1D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B2F5-CF7A-434C-99DF-F34FD9C9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35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2408-7564-2044-804D-C479F42FD1D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B2F5-CF7A-434C-99DF-F34FD9C9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2408-7564-2044-804D-C479F42FD1D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B2F5-CF7A-434C-99DF-F34FD9C9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4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2408-7564-2044-804D-C479F42FD1D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B2F5-CF7A-434C-99DF-F34FD9C9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1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2408-7564-2044-804D-C479F42FD1D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B2F5-CF7A-434C-99DF-F34FD9C9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4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2408-7564-2044-804D-C479F42FD1D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B2F5-CF7A-434C-99DF-F34FD9C9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5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2408-7564-2044-804D-C479F42FD1D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B2F5-CF7A-434C-99DF-F34FD9C9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7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02408-7564-2044-804D-C479F42FD1D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FB2F5-CF7A-434C-99DF-F34FD9C9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8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" y="0"/>
            <a:ext cx="12191933" cy="184149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2426208" y="184149"/>
            <a:ext cx="0" cy="667385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480211" y="6615137"/>
            <a:ext cx="366979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© </a:t>
            </a:r>
            <a:r>
              <a:rPr lang="en-US" sz="70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2017 SAP SE or an SAP affiliate company. All rights reserved.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1574678"/>
            <a:ext cx="24262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UNOX</a:t>
            </a:r>
            <a:br>
              <a:rPr lang="en-US" sz="1000" dirty="0">
                <a:latin typeface="Arial" charset="0"/>
                <a:ea typeface="Arial" charset="0"/>
                <a:cs typeface="Arial" charset="0"/>
              </a:rPr>
            </a:b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www.unox.com</a:t>
            </a:r>
          </a:p>
          <a:p>
            <a:pPr algn="ctr"/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000" b="1" dirty="0" err="1">
                <a:latin typeface="Arial" charset="0"/>
                <a:ea typeface="Arial" charset="0"/>
                <a:cs typeface="Arial" charset="0"/>
              </a:rPr>
              <a:t>Settore</a:t>
            </a:r>
            <a:endParaRPr lang="en-US" sz="1000" b="1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Metalmeccanico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n-US" sz="1000" b="1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000" b="1" dirty="0" err="1">
                <a:latin typeface="Arial" charset="0"/>
                <a:ea typeface="Arial" charset="0"/>
                <a:cs typeface="Arial" charset="0"/>
              </a:rPr>
              <a:t>Fatturato</a:t>
            </a:r>
            <a:br>
              <a:rPr lang="en-US" sz="1000" dirty="0">
                <a:latin typeface="Arial" charset="0"/>
                <a:ea typeface="Arial" charset="0"/>
                <a:cs typeface="Arial" charset="0"/>
              </a:rPr>
            </a:b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80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milioni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di Euro</a:t>
            </a:r>
          </a:p>
          <a:p>
            <a:pPr algn="ctr"/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SAP Solutions</a:t>
            </a:r>
            <a:br>
              <a:rPr lang="en-US" sz="1000" dirty="0">
                <a:latin typeface="Arial" charset="0"/>
                <a:ea typeface="Arial" charset="0"/>
                <a:cs typeface="Arial" charset="0"/>
              </a:rPr>
            </a:b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Roll-Out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presso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filiali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del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gruppo</a:t>
            </a:r>
            <a:endParaRPr lang="en-US" sz="1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49702" y="4575973"/>
            <a:ext cx="2242297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Featured Partner: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9870101" y="2996591"/>
            <a:ext cx="2012784" cy="183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870101" y="4078838"/>
            <a:ext cx="2012784" cy="183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9703" y="2167491"/>
            <a:ext cx="1987449" cy="23698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2759115" y="620280"/>
            <a:ext cx="6753803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B201"/>
                </a:solidFill>
                <a:latin typeface="Arial" charset="0"/>
                <a:ea typeface="Arial" charset="0"/>
                <a:cs typeface="Arial" charset="0"/>
              </a:rPr>
              <a:t>Scalabilità globale</a:t>
            </a:r>
            <a:r>
              <a:rPr lang="it-IT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2400" b="1" dirty="0">
                <a:solidFill>
                  <a:srgbClr val="FFB201"/>
                </a:solidFill>
                <a:latin typeface="Arial" charset="0"/>
                <a:ea typeface="Arial" charset="0"/>
                <a:cs typeface="Arial" charset="0"/>
              </a:rPr>
              <a:t>del business</a:t>
            </a:r>
          </a:p>
          <a:p>
            <a:r>
              <a:rPr lang="en-US" sz="2400" b="1" dirty="0">
                <a:solidFill>
                  <a:srgbClr val="FFB201"/>
                </a:solidFill>
                <a:latin typeface="Arial" charset="0"/>
                <a:ea typeface="Arial" charset="0"/>
                <a:cs typeface="Arial" charset="0"/>
              </a:rPr>
              <a:t>Con 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SAP</a:t>
            </a:r>
            <a:r>
              <a:rPr lang="en-US" sz="2400" b="1" baseline="30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®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solutions</a:t>
            </a:r>
          </a:p>
          <a:p>
            <a:endParaRPr lang="en-US" sz="1100" dirty="0"/>
          </a:p>
          <a:p>
            <a:r>
              <a:rPr lang="it-IT" sz="1100" b="1" dirty="0" err="1"/>
              <a:t>Unox</a:t>
            </a:r>
            <a:r>
              <a:rPr lang="it-IT" sz="1100" dirty="0"/>
              <a:t> è un’azienda leader nella produzione di forni professionali, una realtà dinamica e in continua crescita sin dall’anno della sua fondazione, il 1990. </a:t>
            </a:r>
          </a:p>
          <a:p>
            <a:r>
              <a:rPr lang="it-IT" sz="1100" dirty="0"/>
              <a:t>Oggi è sempre più il punto di riferimento per gli operatori del settore grazie alla sua capacità di coniugare </a:t>
            </a:r>
            <a:r>
              <a:rPr lang="it-IT" sz="1100" b="1" dirty="0"/>
              <a:t>qualità</a:t>
            </a:r>
            <a:r>
              <a:rPr lang="it-IT" sz="1100" dirty="0"/>
              <a:t>, </a:t>
            </a:r>
            <a:r>
              <a:rPr lang="it-IT" sz="1100" b="1" dirty="0"/>
              <a:t>competitività</a:t>
            </a:r>
            <a:r>
              <a:rPr lang="it-IT" sz="1100" dirty="0"/>
              <a:t> e </a:t>
            </a:r>
            <a:r>
              <a:rPr lang="it-IT" sz="1100" b="1" dirty="0"/>
              <a:t>semplicità</a:t>
            </a:r>
            <a:r>
              <a:rPr lang="it-IT" sz="1100" dirty="0"/>
              <a:t> in ogni suo prodotto e servizio.</a:t>
            </a:r>
            <a:br>
              <a:rPr lang="it-IT" sz="1100" dirty="0"/>
            </a:br>
            <a:r>
              <a:rPr lang="it-IT" sz="1100" dirty="0" err="1"/>
              <a:t>Unox</a:t>
            </a:r>
            <a:r>
              <a:rPr lang="it-IT" sz="1100" dirty="0"/>
              <a:t> crede nell’innovazione e nell’interazione con i propri clienti e si impegna nella ricerca per mantenere un rapporto proattivo e di collaborazione continua. </a:t>
            </a:r>
          </a:p>
          <a:p>
            <a:pPr fontAlgn="base"/>
            <a:r>
              <a:rPr lang="it-IT" sz="1100" dirty="0"/>
              <a:t>L’impegno costante nella risoluzione delle problematiche dei propri clienti, l’innovazione tecnologica e l’attenzione verso tutti gli </a:t>
            </a:r>
            <a:r>
              <a:rPr lang="it-IT" sz="1100" dirty="0" err="1"/>
              <a:t>stakeholders</a:t>
            </a:r>
            <a:r>
              <a:rPr lang="it-IT" sz="1100" dirty="0"/>
              <a:t>, ne fanno il partner ideale per ogni impresa che vuole crescere e svilupparsi.</a:t>
            </a:r>
          </a:p>
          <a:p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100" b="1" dirty="0" err="1">
                <a:latin typeface="Arial" charset="0"/>
                <a:ea typeface="Arial" charset="0"/>
                <a:cs typeface="Arial" charset="0"/>
              </a:rPr>
              <a:t>Sfide</a:t>
            </a:r>
            <a:r>
              <a:rPr lang="en-US" sz="1100" b="1" dirty="0">
                <a:latin typeface="Arial" charset="0"/>
                <a:ea typeface="Arial" charset="0"/>
                <a:cs typeface="Arial" charset="0"/>
              </a:rPr>
              <a:t> e </a:t>
            </a:r>
            <a:r>
              <a:rPr lang="en-US" sz="1100" b="1" dirty="0" err="1">
                <a:latin typeface="Arial" charset="0"/>
                <a:ea typeface="Arial" charset="0"/>
                <a:cs typeface="Arial" charset="0"/>
              </a:rPr>
              <a:t>Opportunità</a:t>
            </a:r>
            <a:endParaRPr lang="en-US" sz="1100" b="1" dirty="0">
              <a:latin typeface="Arial" charset="0"/>
              <a:ea typeface="Arial" charset="0"/>
              <a:cs typeface="Arial" charset="0"/>
            </a:endParaRPr>
          </a:p>
          <a:p>
            <a:pPr fontAlgn="base"/>
            <a:r>
              <a:rPr lang="it-IT" sz="1100" dirty="0" err="1"/>
              <a:t>Unox</a:t>
            </a:r>
            <a:r>
              <a:rPr lang="it-IT" sz="1100" dirty="0"/>
              <a:t>, come molte aziende italiane, pre-crisi ha dovuto fare una scelta di </a:t>
            </a:r>
            <a:r>
              <a:rPr lang="it-IT" sz="1100" b="1" dirty="0"/>
              <a:t>internazionalizzazione</a:t>
            </a:r>
            <a:r>
              <a:rPr lang="it-IT" sz="1100" dirty="0"/>
              <a:t> che le ha permesso negli anni una continua crescita. </a:t>
            </a:r>
          </a:p>
          <a:p>
            <a:pPr fontAlgn="base"/>
            <a:r>
              <a:rPr lang="it-IT" sz="1100" dirty="0"/>
              <a:t>In parallelo è sorta anche l'esigenza di un </a:t>
            </a:r>
            <a:r>
              <a:rPr lang="it-IT" sz="1100" b="1" dirty="0"/>
              <a:t>piattaforma informatica</a:t>
            </a:r>
            <a:r>
              <a:rPr lang="it-IT" sz="1100" dirty="0"/>
              <a:t> che le permettesse di fare questo salto di qualità, quindi non di scegliere un prodotto, ma una soluzione. </a:t>
            </a:r>
          </a:p>
          <a:p>
            <a:pPr fontAlgn="base"/>
            <a:r>
              <a:rPr lang="it-IT" sz="1100" dirty="0"/>
              <a:t>Oltre a questo ha dovuto anche scegliere un modello di </a:t>
            </a:r>
            <a:r>
              <a:rPr lang="it-IT" sz="1100" dirty="0" err="1"/>
              <a:t>roll</a:t>
            </a:r>
            <a:r>
              <a:rPr lang="it-IT" sz="1100" dirty="0"/>
              <a:t>-out da applicare nelle varie implementazioni.</a:t>
            </a:r>
            <a:endParaRPr lang="it-IT" sz="1100" b="1" dirty="0"/>
          </a:p>
          <a:p>
            <a:pPr marL="171450" indent="-171450">
              <a:buFont typeface="Arial" charset="0"/>
              <a:buChar char="•"/>
            </a:pPr>
            <a:endParaRPr lang="en-US" sz="8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100" b="1" dirty="0" err="1">
                <a:latin typeface="Arial" charset="0"/>
                <a:ea typeface="Arial" charset="0"/>
                <a:cs typeface="Arial" charset="0"/>
              </a:rPr>
              <a:t>Perché</a:t>
            </a:r>
            <a:r>
              <a:rPr lang="en-US" sz="1100" b="1" dirty="0">
                <a:latin typeface="Arial" charset="0"/>
                <a:ea typeface="Arial" charset="0"/>
                <a:cs typeface="Arial" charset="0"/>
              </a:rPr>
              <a:t> SAP e GPA Group</a:t>
            </a:r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pPr fontAlgn="base"/>
            <a:r>
              <a:rPr lang="it-IT" sz="1100" b="1" dirty="0"/>
              <a:t>La scelta di un ERP come SAP</a:t>
            </a:r>
            <a:r>
              <a:rPr lang="it-IT" sz="1100" dirty="0"/>
              <a:t> ha permesso a </a:t>
            </a:r>
            <a:r>
              <a:rPr lang="it-IT" sz="1100" dirty="0" err="1"/>
              <a:t>Unox</a:t>
            </a:r>
            <a:r>
              <a:rPr lang="it-IT" sz="1100" dirty="0"/>
              <a:t> di estendere il suo business in tutto il mondo, non solo perché è in grado di far fronte alle più importanti esigenze dei paesi in cui viene implementato, ma la sua diffusione facilita la ricerca di personale già addestrato nel suo utilizzo.</a:t>
            </a:r>
            <a:br>
              <a:rPr lang="it-IT" sz="1100" dirty="0"/>
            </a:br>
            <a:r>
              <a:rPr lang="it-IT" sz="1100" b="1" dirty="0"/>
              <a:t>GPA Group</a:t>
            </a:r>
            <a:r>
              <a:rPr lang="it-IT" sz="1100" dirty="0"/>
              <a:t> è stato un driver fondamentale per riuscire a raggiungere questi obbiettivi. </a:t>
            </a:r>
          </a:p>
          <a:p>
            <a:pPr fontAlgn="base"/>
            <a:r>
              <a:rPr lang="it-IT" sz="1100" dirty="0"/>
              <a:t>Competenza, flessibilità e serietà costituiscono le "core </a:t>
            </a:r>
            <a:r>
              <a:rPr lang="it-IT" sz="1100" dirty="0" err="1"/>
              <a:t>competence</a:t>
            </a:r>
            <a:r>
              <a:rPr lang="it-IT" sz="1100" dirty="0"/>
              <a:t>" di GPA Group caratterizzandola per essere un vero partner cui rivolgersi con sicurezza per progetti in ambito SAP.</a:t>
            </a:r>
            <a:endParaRPr lang="it-IT" sz="1100" b="1" dirty="0"/>
          </a:p>
          <a:p>
            <a:pPr marL="171450" indent="-171450">
              <a:buFont typeface="Arial" charset="0"/>
              <a:buChar char="•"/>
            </a:pPr>
            <a:endParaRPr lang="en-US" sz="8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100" b="1" dirty="0" err="1">
                <a:latin typeface="Arial" charset="0"/>
                <a:ea typeface="Arial" charset="0"/>
                <a:cs typeface="Arial" charset="0"/>
              </a:rPr>
              <a:t>Risultati</a:t>
            </a:r>
            <a:endParaRPr lang="en-US" sz="1100" b="1" dirty="0">
              <a:latin typeface="Arial" charset="0"/>
              <a:ea typeface="Arial" charset="0"/>
              <a:cs typeface="Arial" charset="0"/>
            </a:endParaRPr>
          </a:p>
          <a:p>
            <a:pPr marL="171450" indent="-171450" fontAlgn="base">
              <a:buFont typeface="Arial" charset="0"/>
              <a:buChar char="•"/>
            </a:pPr>
            <a:r>
              <a:rPr lang="it-IT" sz="1100" b="1" dirty="0"/>
              <a:t>Standardizzazione</a:t>
            </a:r>
            <a:r>
              <a:rPr lang="it-IT" sz="1100" dirty="0"/>
              <a:t> dei processi presso tutte le filiali internazionali</a:t>
            </a:r>
          </a:p>
          <a:p>
            <a:pPr marL="171450" indent="-171450" fontAlgn="base">
              <a:buFont typeface="Arial" charset="0"/>
              <a:buChar char="•"/>
            </a:pPr>
            <a:r>
              <a:rPr lang="it-IT" sz="1100" b="1" dirty="0"/>
              <a:t>Bilancio</a:t>
            </a:r>
            <a:r>
              <a:rPr lang="it-IT" sz="1100" dirty="0"/>
              <a:t> consolidato</a:t>
            </a:r>
          </a:p>
          <a:p>
            <a:pPr marL="171450" indent="-171450" fontAlgn="base">
              <a:buFont typeface="Arial" charset="0"/>
              <a:buChar char="•"/>
            </a:pPr>
            <a:r>
              <a:rPr lang="it-IT" sz="1100" dirty="0"/>
              <a:t>Possibilità di </a:t>
            </a:r>
            <a:r>
              <a:rPr lang="it-IT" sz="1100" b="1" dirty="0"/>
              <a:t>miglioramento continuo centralizzato</a:t>
            </a:r>
          </a:p>
          <a:p>
            <a:pPr marL="171450" indent="-171450" fontAlgn="base">
              <a:buFont typeface="Arial" charset="0"/>
              <a:buChar char="•"/>
            </a:pPr>
            <a:r>
              <a:rPr lang="it-IT" sz="1100" b="1" dirty="0"/>
              <a:t>Condivisione</a:t>
            </a:r>
            <a:r>
              <a:rPr lang="it-IT" sz="1100" dirty="0"/>
              <a:t> di proposte, soluzioni sinergiche anche dalle filiali.</a:t>
            </a:r>
            <a:endParaRPr lang="it-IT" sz="1100" b="1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3310F2F-D305-491D-8B96-B5ABA98AAB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359" y="488958"/>
            <a:ext cx="1407064" cy="533447"/>
          </a:xfrm>
          <a:prstGeom prst="rect">
            <a:avLst/>
          </a:prstGeom>
        </p:spPr>
      </p:pic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C6B76675-EB4A-43A6-9C98-F481643B39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78270" y="5159222"/>
            <a:ext cx="995906" cy="53307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845824" y="1750949"/>
            <a:ext cx="9716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4481C4"/>
                </a:solidFill>
                <a:latin typeface="Arial" charset="0"/>
                <a:ea typeface="Arial" charset="0"/>
                <a:cs typeface="Arial" charset="0"/>
              </a:rPr>
              <a:t>SAP ERP</a:t>
            </a:r>
            <a:endParaRPr lang="it-IT" sz="1400" dirty="0">
              <a:solidFill>
                <a:srgbClr val="4481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370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85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Giordano</dc:creator>
  <cp:lastModifiedBy>FACCHINI, LAURA</cp:lastModifiedBy>
  <cp:revision>53</cp:revision>
  <dcterms:created xsi:type="dcterms:W3CDTF">2017-02-24T14:45:06Z</dcterms:created>
  <dcterms:modified xsi:type="dcterms:W3CDTF">2018-02-19T11:49:35Z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